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71" r:id="rId1"/>
  </p:sldMasterIdLst>
  <p:notesMasterIdLst>
    <p:notesMasterId r:id="rId18"/>
  </p:notesMasterIdLst>
  <p:sldIdLst>
    <p:sldId id="256" r:id="rId2"/>
    <p:sldId id="257" r:id="rId3"/>
    <p:sldId id="285" r:id="rId4"/>
    <p:sldId id="305" r:id="rId5"/>
    <p:sldId id="271" r:id="rId6"/>
    <p:sldId id="280" r:id="rId7"/>
    <p:sldId id="282" r:id="rId8"/>
    <p:sldId id="281" r:id="rId9"/>
    <p:sldId id="300" r:id="rId10"/>
    <p:sldId id="304" r:id="rId11"/>
    <p:sldId id="286" r:id="rId12"/>
    <p:sldId id="306" r:id="rId13"/>
    <p:sldId id="288" r:id="rId14"/>
    <p:sldId id="307" r:id="rId15"/>
    <p:sldId id="296" r:id="rId16"/>
    <p:sldId id="29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0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an KARAKUS" initials="SK" lastIdx="1" clrIdx="0">
    <p:extLst>
      <p:ext uri="{19B8F6BF-5375-455C-9EA6-DF929625EA0E}">
        <p15:presenceInfo xmlns:p15="http://schemas.microsoft.com/office/powerpoint/2012/main" userId="S-1-5-21-2584360908-2122736659-2498258442-1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5" autoAdjust="0"/>
  </p:normalViewPr>
  <p:slideViewPr>
    <p:cSldViewPr snapToGrid="0">
      <p:cViewPr varScale="1">
        <p:scale>
          <a:sx n="84" d="100"/>
          <a:sy n="84" d="100"/>
        </p:scale>
        <p:origin x="78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1"/>
        <p:guide pos="2202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r">
              <a:defRPr sz="1200"/>
            </a:lvl1pPr>
          </a:lstStyle>
          <a:p>
            <a:fld id="{7618A947-B2DA-4EEE-98C3-8AB80DBF6F59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3" rIns="93104" bIns="4655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04" tIns="46553" rIns="93104" bIns="4655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r">
              <a:defRPr sz="1200"/>
            </a:lvl1pPr>
          </a:lstStyle>
          <a:p>
            <a:fld id="{09EAB5AF-7F65-4BD1-BC6A-FA08788250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95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B5AF-7F65-4BD1-BC6A-FA08788250C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408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121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513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714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82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34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23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3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081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281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337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7790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EA6187-1705-455F-BF5C-5E7177CCF321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73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BE04-602A-46AD-AF67-D6A673822AC7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0575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F0AA-4BC0-42C0-8DBE-AC9D237114AE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453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38ED-B588-43D3-85B2-20B1B86C9886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650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9229-00FD-47EF-80CF-1B9D680A455A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1014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DF42-A1EF-4BB2-AAB3-584949865827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69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A6EE-B6DC-489D-AE1A-092A930E28B1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907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B7A-7BD1-4747-B7C5-58F3411D74DD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49922-F938-4591-B549-FD2475D85FC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941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E896-9996-4DDB-A7B2-FA688F371162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9D438-AE6D-4ACE-84F9-73F98A14DB5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337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3860800"/>
            <a:ext cx="12192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3200" b="1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3933826"/>
            <a:ext cx="12192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3200" b="1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0" y="3860800"/>
            <a:ext cx="12192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3200" b="1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0" y="3933826"/>
            <a:ext cx="12192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3200" b="1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3023659" y="3212976"/>
            <a:ext cx="8923040" cy="1656184"/>
          </a:xfrm>
        </p:spPr>
        <p:txBody>
          <a:bodyPr anchor="t"/>
          <a:lstStyle>
            <a:lvl1pPr algn="r">
              <a:defRPr sz="3200" b="1" u="none" cap="none" spc="0" baseline="0">
                <a:ln w="19050">
                  <a:noFill/>
                  <a:prstDash val="solid"/>
                </a:ln>
                <a:solidFill>
                  <a:srgbClr val="172B6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39726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654D-78AD-4006-88C3-218ABBDBF2E9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328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66E6-65AB-407F-9A31-22A06A052C57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541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BC5B-2BFA-44D9-9FA1-B0557F875476}" type="datetime1">
              <a:rPr lang="tr-TR" smtClean="0"/>
              <a:t>25.03.2020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7138-6E71-4B9A-B690-21D73DB3B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244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C4B-D26A-47D1-88B6-C980E4DD5D8E}" type="datetime1">
              <a:rPr lang="tr-TR" smtClean="0"/>
              <a:t>25.03.2020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AA040-10B5-40FB-ADAF-2FAAB68BAE3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633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248D-B8CA-4DB4-A9A4-B6E7E06FC8C2}" type="datetime1">
              <a:rPr lang="tr-TR" smtClean="0"/>
              <a:t>25.03.2020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208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09DE-20BA-41B9-85EB-B6673EAA08B0}" type="datetime1">
              <a:rPr lang="tr-TR" smtClean="0"/>
              <a:t>25.03.2020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1129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58BE-77C3-4060-BDE5-66E6099B8CD4}" type="datetime1">
              <a:rPr lang="tr-TR" smtClean="0"/>
              <a:t>25.03.2020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917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8351-8964-4954-A981-0D39F416D218}" type="datetime1">
              <a:rPr lang="tr-TR" smtClean="0"/>
              <a:t>25.03.2020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9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A2C1-90FB-4A40-8C29-E81C39B7A1C7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4EF1E-5786-44F2-9C44-8B3F4F2A3A30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665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675" r:id="rId17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selim.gul@iskur.gov.tr" TargetMode="External"/><Relationship Id="rId7" Type="http://schemas.openxmlformats.org/officeDocument/2006/relationships/hyperlink" Target="mailto:ali.kaya1@iskur.gov.t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ercan.ozalt&#305;n@iskur.gov.tr" TargetMode="External"/><Relationship Id="rId5" Type="http://schemas.openxmlformats.org/officeDocument/2006/relationships/hyperlink" Target="mailto:zeynep.pehlevan@iskur.gov.tr" TargetMode="External"/><Relationship Id="rId4" Type="http://schemas.openxmlformats.org/officeDocument/2006/relationships/hyperlink" Target="mailto:hakan.ercolak@iskur.gov.tr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76939" y="2777490"/>
            <a:ext cx="7798704" cy="1766376"/>
            <a:chOff x="1320863" y="3429000"/>
            <a:chExt cx="6851537" cy="3096344"/>
          </a:xfrm>
        </p:grpSpPr>
        <p:sp>
          <p:nvSpPr>
            <p:cNvPr id="5" name="1 Başlık"/>
            <p:cNvSpPr txBox="1">
              <a:spLocks/>
            </p:cNvSpPr>
            <p:nvPr/>
          </p:nvSpPr>
          <p:spPr bwMode="auto">
            <a:xfrm>
              <a:off x="1734909" y="3429000"/>
              <a:ext cx="5796644" cy="1739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none" cap="none" spc="0">
                  <a:ln w="18415" cmpd="sng">
                    <a:noFill/>
                    <a:prstDash val="solid"/>
                  </a:ln>
                  <a:solidFill>
                    <a:srgbClr val="172B6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j-lt"/>
                  <a:ea typeface="ＭＳ Ｐゴシック" charset="0"/>
                  <a:cs typeface="ＭＳ Ｐゴシック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172B6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172B6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172B6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172B6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1" u="sng">
                  <a:solidFill>
                    <a:srgbClr val="2A295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1" u="sng">
                  <a:solidFill>
                    <a:srgbClr val="2A295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1" u="sng">
                  <a:solidFill>
                    <a:srgbClr val="2A295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1" u="sng">
                  <a:solidFill>
                    <a:srgbClr val="2A295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 MT" pitchFamily="34" charset="0"/>
                </a:defRPr>
              </a:lvl9pPr>
            </a:lstStyle>
            <a:p>
              <a:pPr eaLnBrk="1" fontAlgn="auto" hangingPunct="1">
                <a:spcAft>
                  <a:spcPts val="0"/>
                </a:spcAft>
                <a:defRPr/>
              </a:pPr>
              <a:endParaRPr lang="tr-T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" name="Düz Bağlayıcı 7"/>
            <p:cNvCxnSpPr/>
            <p:nvPr/>
          </p:nvCxnSpPr>
          <p:spPr>
            <a:xfrm>
              <a:off x="1320863" y="3429000"/>
              <a:ext cx="6851537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>
            <a:xfrm>
              <a:off x="1320863" y="6525344"/>
              <a:ext cx="6851537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367" y="0"/>
            <a:ext cx="2202633" cy="1152128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076939" y="3065356"/>
            <a:ext cx="76809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Kısa Çalışma ve </a:t>
            </a:r>
          </a:p>
          <a:p>
            <a:pPr algn="ctr">
              <a:defRPr/>
            </a:pPr>
            <a:r>
              <a:rPr lang="tr-T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Kısa Çalışma Uygulaması</a:t>
            </a:r>
          </a:p>
        </p:txBody>
      </p:sp>
      <p:pic>
        <p:nvPicPr>
          <p:cNvPr id="9" name="Resim 8"/>
          <p:cNvPicPr/>
          <p:nvPr/>
        </p:nvPicPr>
        <p:blipFill rotWithShape="1">
          <a:blip r:embed="rId4"/>
          <a:srcRect l="24627" t="6255" r="23186" b="4993"/>
          <a:stretch/>
        </p:blipFill>
        <p:spPr>
          <a:xfrm>
            <a:off x="124234" y="206319"/>
            <a:ext cx="1212197" cy="1152128"/>
          </a:xfrm>
          <a:prstGeom prst="rect">
            <a:avLst/>
          </a:prstGeom>
        </p:spPr>
      </p:pic>
      <p:sp>
        <p:nvSpPr>
          <p:cNvPr id="7" name="Unvan 6"/>
          <p:cNvSpPr>
            <a:spLocks noGrp="1"/>
          </p:cNvSpPr>
          <p:nvPr>
            <p:ph type="ctrTitle"/>
          </p:nvPr>
        </p:nvSpPr>
        <p:spPr>
          <a:xfrm>
            <a:off x="1548223" y="164103"/>
            <a:ext cx="7766936" cy="1646302"/>
          </a:xfrm>
          <a:noFill/>
        </p:spPr>
        <p:txBody>
          <a:bodyPr/>
          <a:lstStyle/>
          <a:p>
            <a:pPr algn="ctr"/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lt Başlı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35008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Google Shape;53255;p1"/>
          <p:cNvSpPr txBox="1"/>
          <p:nvPr/>
        </p:nvSpPr>
        <p:spPr>
          <a:xfrm>
            <a:off x="6941095" y="4340501"/>
            <a:ext cx="3924300" cy="25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0099FF"/>
              </a:buClr>
              <a:buSzPts val="5100"/>
            </a:pPr>
            <a:endParaRPr sz="5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56" name="Google Shape;53256;p1"/>
          <p:cNvSpPr/>
          <p:nvPr/>
        </p:nvSpPr>
        <p:spPr>
          <a:xfrm>
            <a:off x="200793" y="2039811"/>
            <a:ext cx="9562912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Kısa çalışma yapılan süreler için, kısa çalışmaya tabi tutulan işçiler adına SGK Aylık Prim ve Hizmet Belgesi ile eksik gün gerekçesi olarak“18-Kısa Çalışma Ödeneği”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bildirilir.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Kısa çalışma uygulanan döneme ilişkin primlerin tam yatırılması halinde, bu dönemde çalışmanın devam ettiği anlamına geleceği için ilgili kişilere kısa çalışma ödeneği ödemeyecektir.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İşverenin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hatalı bilgi ve belge vermesi nedeniyle yapılan fazla ödemeler, yasal faizi ile birlikte işverenden, işçinin kusurundan kaynaklanan fazla ödemeler ise yasal faizi ile birlikte işçiden tahsil edilir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53258" name="Google Shape;53258;p1"/>
          <p:cNvGrpSpPr/>
          <p:nvPr/>
        </p:nvGrpSpPr>
        <p:grpSpPr>
          <a:xfrm>
            <a:off x="326523" y="235504"/>
            <a:ext cx="11615344" cy="1103398"/>
            <a:chOff x="251520" y="209948"/>
            <a:chExt cx="11615344" cy="1103398"/>
          </a:xfrm>
        </p:grpSpPr>
        <p:pic>
          <p:nvPicPr>
            <p:cNvPr id="53259" name="Google Shape;5325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417935" y="209948"/>
              <a:ext cx="1448929" cy="1052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260" name="Google Shape;53260;p1"/>
            <p:cNvPicPr preferRelativeResize="0"/>
            <p:nvPr/>
          </p:nvPicPr>
          <p:blipFill rotWithShape="1">
            <a:blip r:embed="rId4">
              <a:alphaModFix/>
            </a:blip>
            <a:srcRect l="24626" t="6257" r="23186" b="4988"/>
            <a:stretch/>
          </p:blipFill>
          <p:spPr>
            <a:xfrm>
              <a:off x="251520" y="260608"/>
              <a:ext cx="1224134" cy="10527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3" name="Dikdörtgen 2"/>
          <p:cNvSpPr/>
          <p:nvPr/>
        </p:nvSpPr>
        <p:spPr>
          <a:xfrm>
            <a:off x="2807245" y="2068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Google Shape;53255;p1"/>
          <p:cNvSpPr txBox="1"/>
          <p:nvPr/>
        </p:nvSpPr>
        <p:spPr>
          <a:xfrm>
            <a:off x="6941095" y="4340501"/>
            <a:ext cx="3924300" cy="25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0099FF"/>
              </a:buClr>
              <a:buSzPts val="5100"/>
            </a:pPr>
            <a:endParaRPr sz="5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56" name="Google Shape;53256;p1"/>
          <p:cNvSpPr/>
          <p:nvPr/>
        </p:nvSpPr>
        <p:spPr>
          <a:xfrm>
            <a:off x="403920" y="1757463"/>
            <a:ext cx="9396063" cy="465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Uygunluk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tespiti,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Bakanlık iş müfettişleri tarafından yapılmaktadır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Uygunluk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tespiti yapılması amacıyla talep edilecek bilgi ve belgeler, talep dilekçesinin ekinde yer almaktadır. </a:t>
            </a: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Bu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bilgi ve belgeler, </a:t>
            </a:r>
            <a:r>
              <a:rPr lang="tr-TR" sz="24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işverenin tercihi doğrultusunda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, başvuru esnasında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İŞKUR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birimlerine teslim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edilebileceği gibi, uygunluk tespiti esnasında da Bakanlık iş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müfettişlerine de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teslim edilebilir. </a:t>
            </a: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Uygunluk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tespiti tamamlandıktan sonra, kısa çalışma uygulanacak işçi listesinin değiştirilmesine ve/veya işyerinde uygulanan kısa çalışma süresinin arttırılmasına yönelik talepler, yeni başvuru olarak değerlendirilir.</a:t>
            </a:r>
          </a:p>
        </p:txBody>
      </p:sp>
      <p:sp>
        <p:nvSpPr>
          <p:cNvPr id="53257" name="Google Shape;53257;p1"/>
          <p:cNvSpPr/>
          <p:nvPr/>
        </p:nvSpPr>
        <p:spPr>
          <a:xfrm>
            <a:off x="3662635" y="1348901"/>
            <a:ext cx="2878632" cy="520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07000"/>
              </a:lnSpc>
            </a:pPr>
            <a:r>
              <a:rPr lang="it-IT" sz="26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Uygunluk Tespiti</a:t>
            </a:r>
          </a:p>
        </p:txBody>
      </p:sp>
      <p:grpSp>
        <p:nvGrpSpPr>
          <p:cNvPr id="53258" name="Google Shape;53258;p1"/>
          <p:cNvGrpSpPr/>
          <p:nvPr/>
        </p:nvGrpSpPr>
        <p:grpSpPr>
          <a:xfrm>
            <a:off x="403920" y="199486"/>
            <a:ext cx="11615343" cy="1193375"/>
            <a:chOff x="251520" y="119971"/>
            <a:chExt cx="11615343" cy="1193375"/>
          </a:xfrm>
        </p:grpSpPr>
        <p:pic>
          <p:nvPicPr>
            <p:cNvPr id="53259" name="Google Shape;5325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417934" y="119971"/>
              <a:ext cx="1448929" cy="1052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260" name="Google Shape;53260;p1"/>
            <p:cNvPicPr preferRelativeResize="0"/>
            <p:nvPr/>
          </p:nvPicPr>
          <p:blipFill rotWithShape="1">
            <a:blip r:embed="rId4">
              <a:alphaModFix/>
            </a:blip>
            <a:srcRect l="24626" t="6257" r="23186" b="4988"/>
            <a:stretch/>
          </p:blipFill>
          <p:spPr>
            <a:xfrm>
              <a:off x="251520" y="260608"/>
              <a:ext cx="1224134" cy="10527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3" name="Dikdörtgen 2"/>
          <p:cNvSpPr/>
          <p:nvPr/>
        </p:nvSpPr>
        <p:spPr>
          <a:xfrm>
            <a:off x="2640037" y="1365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19983" cy="118882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7354" y="50586"/>
            <a:ext cx="8596668" cy="1320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BURSA ÇALIŞMA VE İŞ </a:t>
            </a:r>
            <a: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KURUMU </a:t>
            </a:r>
            <a: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İL MÜDÜRLÜĞÜ</a:t>
            </a:r>
            <a:b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tr-TR" b="1" dirty="0">
              <a:solidFill>
                <a:srgbClr val="2E83C3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75592"/>
            <a:ext cx="8596668" cy="5382408"/>
          </a:xfrm>
        </p:spPr>
        <p:txBody>
          <a:bodyPr>
            <a:no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Bakanlık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İş Müfettişlerince uygunluk tespiti yapıldıktan sonra Kurumumuza rapor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gönderilmektedir</a:t>
            </a:r>
            <a:r>
              <a:rPr lang="tr-TR" sz="2400" dirty="0" smtClean="0">
                <a:latin typeface="Cambria" panose="02040503050406030204" pitchFamily="18" charset="0"/>
              </a:rPr>
              <a:t>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Raporda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belirtilen uygunluk tespiti sonucuna istinaden başvuru sahibi işverene Kurumumuzca sonuç yazısı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hazırlanmaktadır.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Başvuru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sahibi işyerine uygunluk verilmesi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halinde,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Kurumumuzca uygunluk yazısı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hazırlanarak, ekine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Müfettiş tarafından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uygunluk verilen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işçi listesi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eklenmektedir. Hazırlanmış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olan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yazı,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i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şveren yetkilisine imza karşılığında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elden teslim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edilmektedir.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KÇÖ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başvurusu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Rehberlik ve Teftiş Kurulu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tarafından RED verilen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işyerlerine, kurumumuzca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RED YAZISI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hazırlanarak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Posta yoluyla işverene tebliğ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</a:rPr>
              <a:t>edilmektedir.</a:t>
            </a: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8" name="Google Shape;53257;p1"/>
          <p:cNvSpPr/>
          <p:nvPr/>
        </p:nvSpPr>
        <p:spPr>
          <a:xfrm>
            <a:off x="3696372" y="1116411"/>
            <a:ext cx="2878632" cy="487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07000"/>
              </a:lnSpc>
            </a:pPr>
            <a:r>
              <a:rPr lang="tr-TR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Sonucun Bildirimi</a:t>
            </a:r>
            <a:endParaRPr lang="it-IT" sz="2400" b="1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50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Google Shape;53256;p1"/>
          <p:cNvSpPr/>
          <p:nvPr/>
        </p:nvSpPr>
        <p:spPr>
          <a:xfrm>
            <a:off x="326523" y="1862916"/>
            <a:ext cx="9413825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Çalışanların İŞKUR’a şahsen başvurmasına gerek bulunmamaktadır.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Talebi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 görülen işverenler kısa çalışma uygulanacak kişilere yönelik </a:t>
            </a:r>
            <a:r>
              <a:rPr lang="tr-TR" sz="2400" i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Kısa Çalışma Bildirim Listesine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son şeklini vererek yazılı ve manyetik ortamda Kurum birimine teslim eder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İşçilerin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fesih dışında </a:t>
            </a:r>
            <a:r>
              <a:rPr lang="tr-TR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KISA ÇALIŞMA ÖDENEĞİ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hak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kazanma koşullarını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taşımaları gerekir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 Bu Koşullar;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tr-TR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-Son </a:t>
            </a:r>
            <a:r>
              <a:rPr lang="tr-TR" sz="2400" b="1" dirty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3 yıl içinde en az </a:t>
            </a:r>
            <a:r>
              <a:rPr lang="tr-TR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450 </a:t>
            </a:r>
            <a:r>
              <a:rPr lang="tr-TR" sz="2400" b="1" dirty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gün primi </a:t>
            </a:r>
            <a:r>
              <a:rPr lang="tr-TR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olması,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tr-TR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-Son 60 </a:t>
            </a:r>
            <a:r>
              <a:rPr lang="tr-TR" sz="2400" b="1" dirty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gün içinde işten çıkış ve işe giriş nedeniyle prim boşluğu olmaması </a:t>
            </a:r>
            <a:r>
              <a:rPr lang="tr-TR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gerekmektedir.</a:t>
            </a:r>
            <a:endParaRPr lang="tr-TR" sz="2400" b="1" dirty="0">
              <a:solidFill>
                <a:srgbClr val="FF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53257" name="Google Shape;53257;p1"/>
          <p:cNvSpPr/>
          <p:nvPr/>
        </p:nvSpPr>
        <p:spPr>
          <a:xfrm>
            <a:off x="3642921" y="1349563"/>
            <a:ext cx="2590239" cy="55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07000"/>
              </a:lnSpc>
            </a:pPr>
            <a:r>
              <a:rPr lang="tr-T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Ödeme Süreci </a:t>
            </a:r>
          </a:p>
        </p:txBody>
      </p:sp>
      <p:grpSp>
        <p:nvGrpSpPr>
          <p:cNvPr id="53258" name="Google Shape;53258;p1"/>
          <p:cNvGrpSpPr/>
          <p:nvPr/>
        </p:nvGrpSpPr>
        <p:grpSpPr>
          <a:xfrm>
            <a:off x="326523" y="277420"/>
            <a:ext cx="11502802" cy="1112106"/>
            <a:chOff x="251520" y="201240"/>
            <a:chExt cx="11502802" cy="1112106"/>
          </a:xfrm>
        </p:grpSpPr>
        <p:pic>
          <p:nvPicPr>
            <p:cNvPr id="53259" name="Google Shape;5325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305393" y="201240"/>
              <a:ext cx="1448929" cy="1052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260" name="Google Shape;53260;p1"/>
            <p:cNvPicPr preferRelativeResize="0"/>
            <p:nvPr/>
          </p:nvPicPr>
          <p:blipFill rotWithShape="1">
            <a:blip r:embed="rId4">
              <a:alphaModFix/>
            </a:blip>
            <a:srcRect l="24626" t="6257" r="23186" b="4988"/>
            <a:stretch/>
          </p:blipFill>
          <p:spPr>
            <a:xfrm>
              <a:off x="251520" y="260608"/>
              <a:ext cx="1224134" cy="10527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3" name="Dikdörtgen 2"/>
          <p:cNvSpPr/>
          <p:nvPr/>
        </p:nvSpPr>
        <p:spPr>
          <a:xfrm>
            <a:off x="2494663" y="1298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0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4494" y="20275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</a:t>
            </a:r>
            <a: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KURUMU </a:t>
            </a:r>
            <a: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MÜDÜRLÜĞÜ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546" y="1709076"/>
            <a:ext cx="8596668" cy="4697411"/>
          </a:xfrm>
        </p:spPr>
        <p:txBody>
          <a:bodyPr anchor="ctr">
            <a:noAutofit/>
          </a:bodyPr>
          <a:lstStyle/>
          <a:p>
            <a:pPr marL="514350" indent="-457200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rgbClr val="C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Ör</a:t>
            </a:r>
            <a:r>
              <a:rPr lang="tr-TR" sz="2600" dirty="0" smtClean="0">
                <a:solidFill>
                  <a:srgbClr val="FF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;</a:t>
            </a:r>
            <a:r>
              <a:rPr lang="tr-TR" sz="26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 A </a:t>
            </a: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işyerinden </a:t>
            </a:r>
            <a:r>
              <a:rPr lang="tr-TR" sz="26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01.01.2020 </a:t>
            </a: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da ayrılan işçi, B işyerine </a:t>
            </a:r>
            <a:r>
              <a:rPr lang="tr-TR" sz="26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02.01.2020 </a:t>
            </a: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tarihinde giriş yapması durumunda arada boşluk oluşmaz, ancak işçi A işyerinden </a:t>
            </a:r>
            <a:r>
              <a:rPr lang="tr-TR" sz="26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01.01.2020 </a:t>
            </a: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tarihinde ayrıldıktan sonra B işyerine </a:t>
            </a:r>
            <a:r>
              <a:rPr lang="tr-TR" sz="26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03.01.2020 </a:t>
            </a: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tarihinde başlarsa, arada 1 günlük boşluk oluşmaktadır.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Ödemeler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ilgili dönemi izleyen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her ayın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5 inde gerçekleştirilir ve PTT aracılığı ile çalışanların T.C. Kimlik Numaraları üzerinden yapılır.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grpSp>
        <p:nvGrpSpPr>
          <p:cNvPr id="5" name="Google Shape;53258;p1"/>
          <p:cNvGrpSpPr/>
          <p:nvPr/>
        </p:nvGrpSpPr>
        <p:grpSpPr>
          <a:xfrm>
            <a:off x="326523" y="277420"/>
            <a:ext cx="11502802" cy="1112106"/>
            <a:chOff x="251520" y="201240"/>
            <a:chExt cx="11502802" cy="1112106"/>
          </a:xfrm>
        </p:grpSpPr>
        <p:pic>
          <p:nvPicPr>
            <p:cNvPr id="6" name="Google Shape;53259;p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305393" y="201240"/>
              <a:ext cx="1448929" cy="1052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53260;p1"/>
            <p:cNvPicPr preferRelativeResize="0"/>
            <p:nvPr/>
          </p:nvPicPr>
          <p:blipFill rotWithShape="1">
            <a:blip r:embed="rId3">
              <a:alphaModFix/>
            </a:blip>
            <a:srcRect l="24626" t="6257" r="23186" b="4988"/>
            <a:stretch/>
          </p:blipFill>
          <p:spPr>
            <a:xfrm>
              <a:off x="251520" y="260608"/>
              <a:ext cx="1224134" cy="10527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100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Google Shape;53255;p1"/>
          <p:cNvSpPr txBox="1"/>
          <p:nvPr/>
        </p:nvSpPr>
        <p:spPr>
          <a:xfrm>
            <a:off x="6941095" y="4340501"/>
            <a:ext cx="3924300" cy="25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0099FF"/>
              </a:buClr>
              <a:buSzPts val="5100"/>
            </a:pPr>
            <a:endParaRPr sz="5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56" name="Google Shape;53256;p1"/>
          <p:cNvSpPr/>
          <p:nvPr/>
        </p:nvSpPr>
        <p:spPr>
          <a:xfrm>
            <a:off x="326523" y="1629041"/>
            <a:ext cx="9334312" cy="542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Kısa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çalışma yapan işçinin çalışılmayan hafta tatili, ulusal bayram ve genel tatil günlerine ilişkin ücret ve kısa çalışma ödeneği miktarının, kısa çalışma yapılan süreyle orantılı olarak işveren ve Kurum tarafından ödenir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Kanun gereği kısa çalışma süresi haftalık çalışma süresi esas alınarak hesaplanmaktadır ve 4857 sayılı İş Kanunu gereği haftalık çalışma süresi 45 saattir</a:t>
            </a:r>
            <a:r>
              <a:rPr lang="tr-TR" sz="2400" dirty="0" smtClean="0">
                <a:latin typeface="Cambria" panose="02040503050406030204" pitchFamily="18" charset="0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Henüz </a:t>
            </a:r>
            <a:r>
              <a:rPr lang="tr-TR" sz="2400" dirty="0" err="1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SGK’ya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 bildirilmemiş dönemlere ilişkin kazançların </a:t>
            </a:r>
            <a:r>
              <a:rPr lang="tr-TR" sz="2400" i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Kısa Çalışma Bildirim Listesinde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 doğru bildirilmesi önem taşımaktadır.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 panose="02040503050406030204" pitchFamily="18" charset="0"/>
                <a:ea typeface="Calibri"/>
                <a:cs typeface="Calibri"/>
                <a:sym typeface="Calibri"/>
              </a:rPr>
              <a:t>Uygunluk </a:t>
            </a:r>
            <a:r>
              <a:rPr lang="tr-TR" sz="2400" b="1" dirty="0"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tespiti sonucu belirlenen kısa çalışma oranı üzerinde kısa çalışma ödemesi talep edilemez.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53258" name="Google Shape;53258;p1"/>
          <p:cNvGrpSpPr/>
          <p:nvPr/>
        </p:nvGrpSpPr>
        <p:grpSpPr>
          <a:xfrm>
            <a:off x="326523" y="241440"/>
            <a:ext cx="11502802" cy="1148086"/>
            <a:chOff x="251520" y="165260"/>
            <a:chExt cx="11502802" cy="1148086"/>
          </a:xfrm>
        </p:grpSpPr>
        <p:pic>
          <p:nvPicPr>
            <p:cNvPr id="53259" name="Google Shape;5325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305393" y="165260"/>
              <a:ext cx="1448929" cy="10527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260" name="Google Shape;53260;p1"/>
            <p:cNvPicPr preferRelativeResize="0"/>
            <p:nvPr/>
          </p:nvPicPr>
          <p:blipFill rotWithShape="1">
            <a:blip r:embed="rId4">
              <a:alphaModFix/>
            </a:blip>
            <a:srcRect l="24626" t="6257" r="23186" b="4988"/>
            <a:stretch/>
          </p:blipFill>
          <p:spPr>
            <a:xfrm>
              <a:off x="251520" y="260608"/>
              <a:ext cx="1224134" cy="10527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3" name="Dikdörtgen 2"/>
          <p:cNvSpPr/>
          <p:nvPr/>
        </p:nvSpPr>
        <p:spPr>
          <a:xfrm>
            <a:off x="2494663" y="18919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8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Google Shape;53257;p1"/>
          <p:cNvSpPr/>
          <p:nvPr/>
        </p:nvSpPr>
        <p:spPr>
          <a:xfrm>
            <a:off x="3058271" y="1672217"/>
            <a:ext cx="3491950" cy="61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07000"/>
              </a:lnSpc>
            </a:pPr>
            <a:r>
              <a:rPr lang="tr-TR" sz="32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rPr>
              <a:t>Teşekkür Ederim.</a:t>
            </a:r>
          </a:p>
        </p:txBody>
      </p:sp>
      <p:sp>
        <p:nvSpPr>
          <p:cNvPr id="7" name="Unvan 6"/>
          <p:cNvSpPr>
            <a:spLocks noGrp="1"/>
          </p:cNvSpPr>
          <p:nvPr>
            <p:ph type="title"/>
          </p:nvPr>
        </p:nvSpPr>
        <p:spPr>
          <a:xfrm>
            <a:off x="677334" y="1525957"/>
            <a:ext cx="8596668" cy="7654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677334" y="2588868"/>
            <a:ext cx="8596668" cy="3817619"/>
          </a:xfrm>
        </p:spPr>
        <p:txBody>
          <a:bodyPr>
            <a:normAutofit fontScale="70000" lnSpcReduction="20000"/>
          </a:bodyPr>
          <a:lstStyle/>
          <a:p>
            <a:r>
              <a:rPr lang="tr-TR" sz="2800" b="1" u="sng" dirty="0" smtClean="0">
                <a:solidFill>
                  <a:schemeClr val="tx1"/>
                </a:solidFill>
                <a:latin typeface="Cambria" panose="02040503050406030204" pitchFamily="18" charset="0"/>
              </a:rPr>
              <a:t>KISA ÇALIŞMA ÖDENEĞİ SERVİSİ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Selim GÜL </a:t>
            </a:r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-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Dahili:1611</a:t>
            </a:r>
            <a:endParaRPr lang="tr-TR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Hakan ERÇOLAK - Dahili:1612</a:t>
            </a:r>
            <a:endParaRPr lang="tr-TR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Zeynep PEHLEVAN </a:t>
            </a:r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-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Dahili:1612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Ercan ÖZALTIN </a:t>
            </a:r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Dahili:1612</a:t>
            </a:r>
          </a:p>
          <a:p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Ali KAYA Dahili:1612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Tel:0224 225 15 15</a:t>
            </a:r>
          </a:p>
          <a:p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  <a:hlinkClick r:id="rId3"/>
              </a:rPr>
              <a:t>s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  <a:hlinkClick r:id="rId3"/>
              </a:rPr>
              <a:t>elim.gul@iskur.gov.tr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–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  <a:hlinkClick r:id="rId4"/>
              </a:rPr>
              <a:t>hakan.ercolak@iskur.gov.tr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  <a:hlinkClick r:id="rId5"/>
              </a:rPr>
              <a:t>zeynep.pehlevan@iskur.gov.tr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  <a:hlinkClick r:id="rId6"/>
              </a:rPr>
              <a:t>ercan.ozaltın@iskur.gov.tr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  <a:hlinkClick r:id="rId7"/>
              </a:rPr>
              <a:t>ali.kaya1@iskur.gov.tr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endParaRPr lang="tr-TR" sz="2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</a:pP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Adres: </a:t>
            </a:r>
            <a:r>
              <a:rPr lang="tr-TR" sz="24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Üçevler</a:t>
            </a:r>
            <a:r>
              <a:rPr lang="tr-TR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Mah. Esra Sok. No:1 Nilüfer/BURSA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tr-TR" sz="2400" u="sng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Ataevler</a:t>
            </a:r>
            <a:r>
              <a:rPr lang="tr-TR" sz="2400" u="sng" dirty="0" smtClean="0">
                <a:solidFill>
                  <a:schemeClr val="tx1"/>
                </a:solidFill>
                <a:latin typeface="Cambria" panose="02040503050406030204" pitchFamily="18" charset="0"/>
              </a:rPr>
              <a:t> Metro İstasyonu yanı</a:t>
            </a:r>
            <a:r>
              <a:rPr lang="tr-TR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)</a:t>
            </a:r>
            <a:endParaRPr lang="tr-TR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tr-TR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tr-TR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3" name="Dikdörtgen 2"/>
          <p:cNvSpPr/>
          <p:nvPr/>
        </p:nvSpPr>
        <p:spPr>
          <a:xfrm>
            <a:off x="2682240" y="2403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9" name="Google Shape;53260;p1"/>
          <p:cNvPicPr preferRelativeResize="0"/>
          <p:nvPr/>
        </p:nvPicPr>
        <p:blipFill rotWithShape="1">
          <a:blip r:embed="rId8">
            <a:alphaModFix/>
          </a:blip>
          <a:srcRect l="24626" t="6257" r="23186" b="4988"/>
          <a:stretch/>
        </p:blipFill>
        <p:spPr>
          <a:xfrm>
            <a:off x="326523" y="286164"/>
            <a:ext cx="1224134" cy="1052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325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3810" y="240381"/>
            <a:ext cx="1448929" cy="1052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14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339545" y="139742"/>
            <a:ext cx="11250450" cy="1189260"/>
            <a:chOff x="147389" y="50288"/>
            <a:chExt cx="11250450" cy="1189260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8910" y="186811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147389" y="50288"/>
              <a:ext cx="1224136" cy="1052737"/>
            </a:xfrm>
            <a:prstGeom prst="rect">
              <a:avLst/>
            </a:prstGeom>
          </p:spPr>
        </p:pic>
      </p:grpSp>
      <p:sp>
        <p:nvSpPr>
          <p:cNvPr id="8" name="Dikdörtgen 7"/>
          <p:cNvSpPr/>
          <p:nvPr/>
        </p:nvSpPr>
        <p:spPr>
          <a:xfrm>
            <a:off x="1843229" y="1511019"/>
            <a:ext cx="717716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endParaRPr lang="tr-TR" sz="2800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Genel Esaslar</a:t>
            </a:r>
            <a:endParaRPr lang="tr-TR" sz="2400" u="sng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tr-TR" sz="2400" dirty="0" smtClean="0">
                <a:latin typeface="Cambria" panose="02040503050406030204" pitchFamily="18" charset="0"/>
              </a:rPr>
              <a:t>Uygunluk </a:t>
            </a:r>
            <a:r>
              <a:rPr lang="tr-TR" sz="2400" dirty="0">
                <a:latin typeface="Cambria" panose="02040503050406030204" pitchFamily="18" charset="0"/>
              </a:rPr>
              <a:t>Tespiti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tr-TR" sz="2400" dirty="0">
                <a:latin typeface="Cambria" panose="02040503050406030204" pitchFamily="18" charset="0"/>
              </a:rPr>
              <a:t>Sonucun Bildirimi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tr-TR" sz="2400" dirty="0">
                <a:latin typeface="Cambria" panose="02040503050406030204" pitchFamily="18" charset="0"/>
              </a:rPr>
              <a:t>Ödeme Süreci </a:t>
            </a:r>
            <a:endParaRPr lang="tr-TR" sz="2400" dirty="0" smtClean="0">
              <a:latin typeface="Cambria" panose="020405030504060302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812265" y="1141303"/>
            <a:ext cx="2386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Sunum </a:t>
            </a:r>
            <a:r>
              <a:rPr lang="tr-T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Planı</a:t>
            </a:r>
            <a:endParaRPr lang="tr-TR" sz="2800" dirty="0">
              <a:latin typeface="Cambria" panose="020405030504060302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548199" y="1397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43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7490" y="1282934"/>
            <a:ext cx="953499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2900" algn="just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925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Kısa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Çalışma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Ödeneği(KÇÖ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İ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şverenlerin yaşadıkları geçici olumsuz durumlar nedeniyle işyerindeki haftalık çalışma sürelerinin geçici olarak azaltılmasını ifade etmektedir.</a:t>
            </a:r>
          </a:p>
          <a:p>
            <a:pPr marL="349250" indent="-342900" algn="just">
              <a:buFont typeface="Arial" panose="020B0604020202020204" pitchFamily="34" charset="0"/>
              <a:buChar char="•"/>
            </a:pPr>
            <a:r>
              <a:rPr lang="tr-TR" sz="2000" b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Haftalık </a:t>
            </a:r>
            <a:r>
              <a:rPr lang="tr-TR" sz="2000" b="1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çalışma </a:t>
            </a:r>
            <a:r>
              <a:rPr lang="tr-TR" sz="2000" b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süresinin azaltılması</a:t>
            </a:r>
            <a:r>
              <a:rPr lang="tr-TR" sz="2000" b="1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veya </a:t>
            </a:r>
            <a:r>
              <a:rPr lang="tr-TR" sz="2000" b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durdurulması </a:t>
            </a:r>
            <a:r>
              <a:rPr lang="tr-TR" sz="2000" b="1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hallerinde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işçilere </a:t>
            </a:r>
            <a:r>
              <a:rPr lang="tr-TR" sz="2400" b="1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ÇALIŞAMADIKLARI</a:t>
            </a:r>
            <a:r>
              <a:rPr lang="tr-TR" sz="2400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SÜRELER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için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 fazla 3 ay kısa çalışma ödeneği 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ödenmektedir.</a:t>
            </a:r>
          </a:p>
          <a:p>
            <a:pPr marL="463550" lvl="1" algn="just"/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16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tr-T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İşyerinin tamamında veya bir bölümünde geçici olarak en az 1/3 oranında azaltılması,</a:t>
            </a:r>
          </a:p>
          <a:p>
            <a:pPr marL="463550" lvl="1" algn="just"/>
            <a:r>
              <a:rPr lang="tr-TR" sz="2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-Süreklilik koşulu aranmaksızın en az dört hafta süreyle faaliyetin tamamen veya kısmen durdurulması,</a:t>
            </a:r>
          </a:p>
          <a:p>
            <a:pPr marL="34925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KÇÖ </a:t>
            </a:r>
            <a:r>
              <a:rPr lang="tr-TR" sz="2400" b="1" u="sng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amacı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 personel maliyetlerini azaltan, işverenlerin deneyimli elemanlarını kaybetmesini engelleyen, işçilerin olası gelir kayıplarını azaltan ve işsizlik rakamlarının artmasını önleyen bir programdır.</a:t>
            </a:r>
          </a:p>
          <a:p>
            <a:pPr marL="3492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92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92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925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" algn="just">
              <a:lnSpc>
                <a:spcPct val="150000"/>
              </a:lnSpc>
            </a:pPr>
            <a:endParaRPr lang="tr-TR" sz="24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147490" y="81384"/>
            <a:ext cx="11850715" cy="1061238"/>
            <a:chOff x="72419" y="-9504"/>
            <a:chExt cx="11850715" cy="1061238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4205" y="-1003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72419" y="-9504"/>
              <a:ext cx="1224136" cy="1052737"/>
            </a:xfrm>
            <a:prstGeom prst="rect">
              <a:avLst/>
            </a:prstGeom>
          </p:spPr>
        </p:pic>
      </p:grpSp>
      <p:sp>
        <p:nvSpPr>
          <p:cNvPr id="8" name="Dikdörtgen 7"/>
          <p:cNvSpPr/>
          <p:nvPr/>
        </p:nvSpPr>
        <p:spPr>
          <a:xfrm>
            <a:off x="4343398" y="1021324"/>
            <a:ext cx="2398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Genel Esaslar</a:t>
            </a:r>
            <a:endParaRPr lang="tr-TR" sz="2800" dirty="0">
              <a:latin typeface="Cambria" panose="02040503050406030204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494663" y="8260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2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2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68755" cy="131075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8824" y="172517"/>
            <a:ext cx="8596668" cy="13208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tr-TR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BURSA ÇALIŞMA VE İŞ KURUMU İL MÜDÜRLÜĞÜ</a:t>
            </a:r>
            <a:r>
              <a:rPr lang="tr-TR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tr-TR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3550" indent="-45720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Ödemeler İşsizlik Sigortası Fonundan </a:t>
            </a:r>
            <a:r>
              <a:rPr lang="tr-TR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yapılmaktadır.</a:t>
            </a:r>
          </a:p>
          <a:p>
            <a:pPr marL="463550" indent="-45720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KÇÖ </a:t>
            </a:r>
            <a:r>
              <a:rPr lang="tr-TR" sz="28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U</a:t>
            </a:r>
            <a:r>
              <a:rPr lang="tr-TR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ygulamasının Yasal Dayanağı;</a:t>
            </a:r>
          </a:p>
          <a:p>
            <a:pPr marL="406400" lvl="1" indent="0" algn="just">
              <a:lnSpc>
                <a:spcPct val="150000"/>
              </a:lnSpc>
              <a:buClrTx/>
              <a:buNone/>
            </a:pPr>
            <a:r>
              <a:rPr lang="tr-TR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		- 4447 sayılı İşsizlik Sigortası Kanun Ek Madde 2;</a:t>
            </a:r>
            <a:r>
              <a:rPr lang="tr-TR" dirty="0" smtClean="0"/>
              <a:t> Genel ekonomik, </a:t>
            </a:r>
            <a:r>
              <a:rPr lang="tr-TR" dirty="0" err="1" smtClean="0"/>
              <a:t>sektörel</a:t>
            </a:r>
            <a:r>
              <a:rPr lang="tr-TR" dirty="0" smtClean="0"/>
              <a:t> veya bölgesel kriz ile </a:t>
            </a:r>
            <a:r>
              <a:rPr lang="tr-TR" b="1" dirty="0" smtClean="0"/>
              <a:t>zorlayıcı sebeplerle </a:t>
            </a:r>
            <a:r>
              <a:rPr lang="tr-TR" dirty="0" smtClean="0"/>
              <a:t>işyerindeki haftalık çalışma sürelerinin geçici olarak önemli ölçüde azaltılması veya işyerinde faaliyetin tamamen veya kısmen geçici olarak durdurulması hallerinde, işyerinde üç ayı aşmamak üzere kısa çalışma yapılabilir.</a:t>
            </a:r>
          </a:p>
          <a:p>
            <a:pPr marL="406400" lvl="1" indent="0" algn="just">
              <a:lnSpc>
                <a:spcPct val="150000"/>
              </a:lnSpc>
              <a:buClrTx/>
              <a:buNone/>
            </a:pPr>
            <a:r>
              <a:rPr lang="tr-TR" sz="31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		- Kısa </a:t>
            </a:r>
            <a:r>
              <a:rPr lang="tr-TR" sz="3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Çalışma ve Kısa Çalışma Ödeneği Hakkındaki </a:t>
            </a:r>
            <a:r>
              <a:rPr lang="tr-TR" sz="31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Yönetmelik</a:t>
            </a:r>
            <a:endParaRPr lang="tr-TR" sz="3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320" y="1665834"/>
            <a:ext cx="263370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82057" y="1670935"/>
            <a:ext cx="8053333" cy="4339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000" dirty="0" smtClean="0">
              <a:latin typeface="Cambria" panose="02040503050406030204" pitchFamily="18" charset="0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Genel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ekonomik kriz, 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24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Sektörel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kriz, 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Bölgesel kriz 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2800" b="1" dirty="0" smtClean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Zorlayıcı sebepler</a:t>
            </a:r>
          </a:p>
          <a:p>
            <a:pPr marL="2114550" lvl="4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n-NO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ışsal </a:t>
            </a:r>
            <a:r>
              <a:rPr lang="nn-NO" sz="2400" b="1" dirty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etkilerden kaynaklanan dönemsel </a:t>
            </a:r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zorlayıcı sebep</a:t>
            </a:r>
            <a:r>
              <a:rPr lang="tr-TR" sz="1400" b="1" dirty="0">
                <a:solidFill>
                  <a:schemeClr val="tx2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(20.11.2018 tarihinde yürürlüğe girmiştir</a:t>
            </a:r>
            <a:r>
              <a:rPr lang="tr-TR" sz="1400" b="1" dirty="0" smtClean="0">
                <a:solidFill>
                  <a:schemeClr val="tx2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2114550" lvl="4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b="1" dirty="0" smtClean="0">
                <a:solidFill>
                  <a:schemeClr val="tx2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COVİD 19 ETKİSİ</a:t>
            </a:r>
            <a:endParaRPr lang="tr-TR" sz="1400" b="1" dirty="0">
              <a:solidFill>
                <a:schemeClr val="tx2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326591" y="178634"/>
            <a:ext cx="11713818" cy="1226710"/>
            <a:chOff x="251520" y="86635"/>
            <a:chExt cx="11713818" cy="1226710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6409" y="86635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251520" y="260608"/>
              <a:ext cx="1224136" cy="1052737"/>
            </a:xfrm>
            <a:prstGeom prst="rect">
              <a:avLst/>
            </a:prstGeom>
          </p:spPr>
        </p:pic>
      </p:grp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836332" y="12366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37145" y="1825530"/>
            <a:ext cx="4947187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Kısa </a:t>
            </a:r>
            <a:r>
              <a:rPr lang="tr-T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çalışma gerekçeleri</a:t>
            </a:r>
            <a:r>
              <a:rPr lang="tr-T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;</a:t>
            </a:r>
            <a:endParaRPr lang="tr-TR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7413" y="1578602"/>
            <a:ext cx="936406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ambria" panose="02040503050406030204" pitchFamily="18" charset="0"/>
              </a:rPr>
              <a:t>Yönetmelik </a:t>
            </a:r>
            <a:r>
              <a:rPr lang="tr-TR" sz="2400" dirty="0" smtClean="0">
                <a:latin typeface="Cambria" panose="02040503050406030204" pitchFamily="18" charset="0"/>
              </a:rPr>
              <a:t>gereği, </a:t>
            </a:r>
            <a:r>
              <a:rPr lang="tr-TR" sz="2400" dirty="0">
                <a:latin typeface="Cambria" panose="02040503050406030204" pitchFamily="18" charset="0"/>
              </a:rPr>
              <a:t>her ne kadar </a:t>
            </a:r>
            <a:r>
              <a:rPr lang="tr-TR" sz="2400" u="sng" dirty="0">
                <a:latin typeface="Cambria" panose="02040503050406030204" pitchFamily="18" charset="0"/>
              </a:rPr>
              <a:t>genel ekonomik</a:t>
            </a:r>
            <a:r>
              <a:rPr lang="tr-TR" sz="2400" dirty="0">
                <a:latin typeface="Cambria" panose="02040503050406030204" pitchFamily="18" charset="0"/>
              </a:rPr>
              <a:t>, </a:t>
            </a:r>
            <a:r>
              <a:rPr lang="tr-TR" sz="2400" u="sng" dirty="0" err="1">
                <a:latin typeface="Cambria" panose="02040503050406030204" pitchFamily="18" charset="0"/>
              </a:rPr>
              <a:t>sektörel</a:t>
            </a:r>
            <a:r>
              <a:rPr lang="tr-TR" sz="2400" dirty="0">
                <a:latin typeface="Cambria" panose="02040503050406030204" pitchFamily="18" charset="0"/>
              </a:rPr>
              <a:t> veya </a:t>
            </a:r>
            <a:r>
              <a:rPr lang="tr-TR" sz="2400" u="sng" dirty="0">
                <a:latin typeface="Cambria" panose="02040503050406030204" pitchFamily="18" charset="0"/>
              </a:rPr>
              <a:t>bölgesel kriz</a:t>
            </a:r>
            <a:r>
              <a:rPr lang="tr-TR" sz="2400" dirty="0">
                <a:latin typeface="Cambria" panose="02040503050406030204" pitchFamily="18" charset="0"/>
              </a:rPr>
              <a:t> başlıkları </a:t>
            </a:r>
            <a:r>
              <a:rPr lang="tr-TR" sz="2400" dirty="0" smtClean="0">
                <a:latin typeface="Cambria" panose="02040503050406030204" pitchFamily="18" charset="0"/>
              </a:rPr>
              <a:t>bulunsa da </a:t>
            </a:r>
            <a:r>
              <a:rPr lang="tr-TR" sz="2400" b="1" dirty="0" smtClean="0">
                <a:latin typeface="Cambria" panose="02040503050406030204" pitchFamily="18" charset="0"/>
              </a:rPr>
              <a:t>20.11.2018 tarihinde yürürlüğe giren </a:t>
            </a:r>
            <a:r>
              <a:rPr lang="tr-TR" sz="2400" b="1" u="sng" dirty="0" smtClean="0">
                <a:latin typeface="Cambria" panose="02040503050406030204" pitchFamily="18" charset="0"/>
              </a:rPr>
              <a:t>dışsal </a:t>
            </a:r>
            <a:r>
              <a:rPr lang="tr-TR" sz="2400" b="1" u="sng" dirty="0">
                <a:latin typeface="Cambria" panose="02040503050406030204" pitchFamily="18" charset="0"/>
              </a:rPr>
              <a:t>etkilerden </a:t>
            </a:r>
            <a:r>
              <a:rPr lang="tr-TR" sz="2400" b="1" u="sng" dirty="0" smtClean="0">
                <a:latin typeface="Cambria" panose="02040503050406030204" pitchFamily="18" charset="0"/>
              </a:rPr>
              <a:t>kaynaklanan zorlayıcı </a:t>
            </a:r>
            <a:r>
              <a:rPr lang="tr-TR" sz="2400" b="1" u="sng" dirty="0">
                <a:latin typeface="Cambria" panose="02040503050406030204" pitchFamily="18" charset="0"/>
              </a:rPr>
              <a:t>nedenler</a:t>
            </a:r>
            <a:r>
              <a:rPr lang="tr-TR" sz="2400" dirty="0">
                <a:latin typeface="Cambria" panose="02040503050406030204" pitchFamily="18" charset="0"/>
              </a:rPr>
              <a:t> başlığı altında başvuru alınmaktadır. </a:t>
            </a:r>
            <a:endParaRPr lang="tr-TR" sz="2400" dirty="0" smtClean="0">
              <a:latin typeface="Cambria" panose="020405030504060302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ambria" panose="02040503050406030204" pitchFamily="18" charset="0"/>
              </a:rPr>
              <a:t>Kısa çalışma talebi İŞKUR birimlerine yapılmaktadır.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Yönetim </a:t>
            </a:r>
            <a:r>
              <a:rPr lang="tr-TR" sz="2400" dirty="0">
                <a:latin typeface="Cambria" panose="02040503050406030204" pitchFamily="18" charset="0"/>
              </a:rPr>
              <a:t>Kurulunun kararına istinaden işyerinin </a:t>
            </a:r>
            <a:r>
              <a:rPr lang="tr-TR" sz="2400" dirty="0" smtClean="0">
                <a:latin typeface="Cambria" panose="02040503050406030204" pitchFamily="18" charset="0"/>
              </a:rPr>
              <a:t>başvurusuna ilişkin </a:t>
            </a:r>
            <a:r>
              <a:rPr lang="tr-TR" sz="2400" dirty="0">
                <a:latin typeface="Cambria" panose="02040503050406030204" pitchFamily="18" charset="0"/>
              </a:rPr>
              <a:t>uygunluk </a:t>
            </a:r>
            <a:r>
              <a:rPr lang="tr-TR" sz="2400" dirty="0" smtClean="0">
                <a:latin typeface="Cambria" panose="02040503050406030204" pitchFamily="18" charset="0"/>
              </a:rPr>
              <a:t>tespiti Bakanlığımız </a:t>
            </a:r>
            <a:r>
              <a:rPr lang="tr-TR" sz="2400" dirty="0">
                <a:latin typeface="Cambria" panose="02040503050406030204" pitchFamily="18" charset="0"/>
              </a:rPr>
              <a:t>Rehberlik ve Teftiş </a:t>
            </a:r>
            <a:r>
              <a:rPr lang="tr-TR" sz="2400" dirty="0" smtClean="0">
                <a:latin typeface="Cambria" panose="02040503050406030204" pitchFamily="18" charset="0"/>
              </a:rPr>
              <a:t>Başkanlığı </a:t>
            </a:r>
            <a:r>
              <a:rPr lang="tr-TR" sz="2400" dirty="0">
                <a:latin typeface="Cambria" panose="02040503050406030204" pitchFamily="18" charset="0"/>
              </a:rPr>
              <a:t>İş Müfettişleri tarafından </a:t>
            </a:r>
            <a:r>
              <a:rPr lang="tr-TR" sz="2400" dirty="0" smtClean="0">
                <a:latin typeface="Cambria" panose="02040503050406030204" pitchFamily="18" charset="0"/>
              </a:rPr>
              <a:t>yapılır.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Bu </a:t>
            </a:r>
            <a:r>
              <a:rPr lang="tr-TR" sz="2400" dirty="0">
                <a:latin typeface="Cambria" panose="02040503050406030204" pitchFamily="18" charset="0"/>
              </a:rPr>
              <a:t>kapsamda </a:t>
            </a:r>
            <a:r>
              <a:rPr lang="tr-TR" sz="2400" dirty="0" smtClean="0">
                <a:latin typeface="Cambria" panose="02040503050406030204" pitchFamily="18" charset="0"/>
              </a:rPr>
              <a:t>Kurumumuz Yönetim Kurulu tarafından alınan karar doğrultusunda </a:t>
            </a:r>
            <a:r>
              <a:rPr lang="tr-TR" sz="2400" b="1" dirty="0" smtClean="0">
                <a:latin typeface="Cambria" panose="02040503050406030204" pitchFamily="18" charset="0"/>
              </a:rPr>
              <a:t>“</a:t>
            </a:r>
            <a:r>
              <a:rPr lang="tr-TR" sz="2400" b="1" dirty="0">
                <a:latin typeface="Cambria" panose="02040503050406030204" pitchFamily="18" charset="0"/>
              </a:rPr>
              <a:t>dışsal etkilerden </a:t>
            </a:r>
            <a:r>
              <a:rPr lang="tr-TR" sz="2400" b="1" dirty="0" smtClean="0">
                <a:latin typeface="Cambria" panose="02040503050406030204" pitchFamily="18" charset="0"/>
              </a:rPr>
              <a:t>kaynaklanan </a:t>
            </a:r>
            <a:r>
              <a:rPr lang="tr-TR" sz="2400" b="1" dirty="0">
                <a:latin typeface="Cambria" panose="02040503050406030204" pitchFamily="18" charset="0"/>
              </a:rPr>
              <a:t>dönemsel durumlardan ileri gelen zorlayıcı sebep”</a:t>
            </a:r>
            <a:r>
              <a:rPr lang="tr-TR" sz="2400" dirty="0">
                <a:latin typeface="Cambria" panose="02040503050406030204" pitchFamily="18" charset="0"/>
              </a:rPr>
              <a:t> gerekçesiyle </a:t>
            </a:r>
            <a:r>
              <a:rPr lang="tr-TR" sz="2400" dirty="0" smtClean="0">
                <a:latin typeface="Cambria" panose="02040503050406030204" pitchFamily="18" charset="0"/>
              </a:rPr>
              <a:t>başvurular yapılabilmektedir. </a:t>
            </a:r>
            <a:endParaRPr lang="tr-TR" sz="2400" dirty="0">
              <a:latin typeface="Cambria" panose="02040503050406030204" pitchFamily="18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317413" y="77794"/>
            <a:ext cx="11751131" cy="1052738"/>
            <a:chOff x="242342" y="-1004"/>
            <a:chExt cx="11751131" cy="1052738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4544" y="-1003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242342" y="-1004"/>
              <a:ext cx="1224136" cy="1052737"/>
            </a:xfrm>
            <a:prstGeom prst="rect">
              <a:avLst/>
            </a:prstGeom>
          </p:spPr>
        </p:pic>
      </p:grp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836332" y="7779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2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10793" y="1761164"/>
            <a:ext cx="907801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Uygunluk </a:t>
            </a:r>
            <a:r>
              <a:rPr lang="tr-TR" sz="2400" dirty="0">
                <a:latin typeface="Cambria" panose="02040503050406030204" pitchFamily="18" charset="0"/>
              </a:rPr>
              <a:t>tespiti </a:t>
            </a:r>
            <a:r>
              <a:rPr lang="tr-TR" sz="2400" dirty="0" smtClean="0">
                <a:latin typeface="Cambria" panose="02040503050406030204" pitchFamily="18" charset="0"/>
              </a:rPr>
              <a:t>sonucunda, </a:t>
            </a:r>
            <a:r>
              <a:rPr lang="tr-TR" sz="2400" dirty="0">
                <a:latin typeface="Cambria" panose="02040503050406030204" pitchFamily="18" charset="0"/>
              </a:rPr>
              <a:t>işverenin </a:t>
            </a:r>
            <a:r>
              <a:rPr lang="tr-TR" sz="2400" b="1" dirty="0">
                <a:latin typeface="Cambria" panose="02040503050406030204" pitchFamily="18" charset="0"/>
              </a:rPr>
              <a:t>kısa çalışma talebinin İş Müfettişince uygun görülmesi </a:t>
            </a:r>
            <a:r>
              <a:rPr lang="tr-TR" sz="2400" dirty="0">
                <a:latin typeface="Cambria" panose="02040503050406030204" pitchFamily="18" charset="0"/>
              </a:rPr>
              <a:t>ve kısa çalışmaya tabi tutulan işçilerin 4447 sayılı İşsizlik Sigortası Kanununda sayılan </a:t>
            </a:r>
            <a:r>
              <a:rPr lang="tr-TR" sz="2400" b="1" dirty="0">
                <a:latin typeface="Cambria" panose="02040503050406030204" pitchFamily="18" charset="0"/>
              </a:rPr>
              <a:t>prim ödeme şartlarını taşımaları halinde </a:t>
            </a:r>
            <a:r>
              <a:rPr lang="tr-TR" sz="2400" dirty="0">
                <a:latin typeface="Cambria" panose="02040503050406030204" pitchFamily="18" charset="0"/>
              </a:rPr>
              <a:t>kısa çalışma ödeneği ödenebilir</a:t>
            </a:r>
            <a:r>
              <a:rPr lang="tr-TR" sz="2400" dirty="0" smtClean="0">
                <a:latin typeface="Cambria" panose="020405030504060302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Kısa </a:t>
            </a:r>
            <a:r>
              <a:rPr lang="tr-TR" sz="2400" dirty="0">
                <a:latin typeface="Cambria" panose="02040503050406030204" pitchFamily="18" charset="0"/>
              </a:rPr>
              <a:t>çalışma ödeneği, işyerinde uygulanan haftalık çalışma süresini tamamlayacak şekilde </a:t>
            </a:r>
            <a:r>
              <a:rPr lang="tr-TR" sz="2400" b="1" u="sng" dirty="0">
                <a:latin typeface="Cambria" panose="02040503050406030204" pitchFamily="18" charset="0"/>
              </a:rPr>
              <a:t>çalışılmayan süreler </a:t>
            </a:r>
            <a:r>
              <a:rPr lang="tr-TR" sz="2400" dirty="0">
                <a:latin typeface="Cambria" panose="02040503050406030204" pitchFamily="18" charset="0"/>
              </a:rPr>
              <a:t>için aylık olarak </a:t>
            </a:r>
            <a:r>
              <a:rPr lang="tr-TR" sz="2400" b="1" u="sng" dirty="0">
                <a:latin typeface="Cambria" panose="02040503050406030204" pitchFamily="18" charset="0"/>
              </a:rPr>
              <a:t>işçiye </a:t>
            </a:r>
            <a:r>
              <a:rPr lang="tr-TR" sz="2400" dirty="0" smtClean="0">
                <a:latin typeface="Cambria" panose="02040503050406030204" pitchFamily="18" charset="0"/>
              </a:rPr>
              <a:t>ödenir.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Kısa </a:t>
            </a:r>
            <a:r>
              <a:rPr lang="tr-TR" sz="2400" dirty="0">
                <a:latin typeface="Cambria" panose="02040503050406030204" pitchFamily="18" charset="0"/>
              </a:rPr>
              <a:t>çalışmanın günlük, haftalık veya aylık çalışma süresi içerisinde yapılacağı zaman </a:t>
            </a:r>
            <a:r>
              <a:rPr lang="tr-TR" sz="2400" dirty="0" smtClean="0">
                <a:latin typeface="Cambria" panose="02040503050406030204" pitchFamily="18" charset="0"/>
              </a:rPr>
              <a:t>aralığı, </a:t>
            </a:r>
            <a:r>
              <a:rPr lang="tr-TR" sz="2400" dirty="0">
                <a:latin typeface="Cambria" panose="02040503050406030204" pitchFamily="18" charset="0"/>
              </a:rPr>
              <a:t>işyerinin gelenekleri ve işin niteliği dikkate alınarak işverence belirlenir</a:t>
            </a:r>
            <a:r>
              <a:rPr lang="tr-TR" sz="2400" dirty="0" smtClean="0">
                <a:latin typeface="Cambria" panose="02040503050406030204" pitchFamily="18" charset="0"/>
              </a:rPr>
              <a:t>.</a:t>
            </a:r>
            <a:endParaRPr lang="tr-TR" sz="2400" dirty="0">
              <a:latin typeface="Cambria" panose="02040503050406030204" pitchFamily="18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410793" y="244658"/>
            <a:ext cx="11615343" cy="1193374"/>
            <a:chOff x="251520" y="119971"/>
            <a:chExt cx="11615343" cy="1193374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7934" y="119971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251520" y="260608"/>
              <a:ext cx="1224136" cy="1052737"/>
            </a:xfrm>
            <a:prstGeom prst="rect">
              <a:avLst/>
            </a:prstGeom>
          </p:spPr>
        </p:pic>
      </p:grp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494663" y="1284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6591" y="1822719"/>
            <a:ext cx="941698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ambria" panose="02040503050406030204" pitchFamily="18" charset="0"/>
              </a:rPr>
              <a:t>Kısa çalışma ödeneği; aylık asgari ücretin brüt tutarının </a:t>
            </a:r>
            <a:r>
              <a:rPr lang="tr-TR" sz="2400" dirty="0" smtClean="0">
                <a:latin typeface="Cambria" panose="02040503050406030204" pitchFamily="18" charset="0"/>
              </a:rPr>
              <a:t>%150’sini </a:t>
            </a:r>
            <a:r>
              <a:rPr lang="tr-TR" sz="2400" dirty="0">
                <a:latin typeface="Cambria" panose="02040503050406030204" pitchFamily="18" charset="0"/>
              </a:rPr>
              <a:t>geçmemek üzere sigortalının son 12 aylık prime esas kazançları dikkate alınarak hesaplanan günlük ortalama brüt kazancının </a:t>
            </a:r>
            <a:r>
              <a:rPr lang="tr-TR" sz="2400" dirty="0" smtClean="0">
                <a:latin typeface="Cambria" panose="02040503050406030204" pitchFamily="18" charset="0"/>
              </a:rPr>
              <a:t>%60’ıdır</a:t>
            </a:r>
            <a:r>
              <a:rPr lang="tr-TR" sz="2400" dirty="0">
                <a:latin typeface="Cambria" panose="02040503050406030204" pitchFamily="18" charset="0"/>
              </a:rPr>
              <a:t>. </a:t>
            </a:r>
            <a:r>
              <a:rPr lang="tr-TR" sz="2400" dirty="0" smtClean="0">
                <a:latin typeface="Cambria" panose="02040503050406030204" pitchFamily="18" charset="0"/>
              </a:rPr>
              <a:t>Ödenekten sadece damga </a:t>
            </a:r>
            <a:r>
              <a:rPr lang="tr-TR" sz="2400" dirty="0">
                <a:latin typeface="Cambria" panose="02040503050406030204" pitchFamily="18" charset="0"/>
              </a:rPr>
              <a:t>vergisi kesilmektedir.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2020 </a:t>
            </a:r>
            <a:r>
              <a:rPr lang="tr-TR" sz="2400" dirty="0">
                <a:latin typeface="Cambria" panose="02040503050406030204" pitchFamily="18" charset="0"/>
              </a:rPr>
              <a:t>yılı için, kısa çalışma ödeneği </a:t>
            </a:r>
            <a:r>
              <a:rPr lang="tr-TR" sz="2400" dirty="0" smtClean="0">
                <a:latin typeface="Cambria" panose="02040503050406030204" pitchFamily="18" charset="0"/>
              </a:rPr>
              <a:t>miktarı;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400" b="1" dirty="0">
                <a:latin typeface="Cambria" panose="02040503050406030204" pitchFamily="18" charset="0"/>
              </a:rPr>
              <a:t>	</a:t>
            </a:r>
            <a:r>
              <a:rPr lang="tr-TR" sz="2400" b="1" dirty="0" smtClean="0">
                <a:latin typeface="Cambria" panose="02040503050406030204" pitchFamily="18" charset="0"/>
              </a:rPr>
              <a:t>  	-En düşük aylık 1.752,56,-TL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400" b="1" dirty="0" smtClean="0">
                <a:latin typeface="Cambria" panose="02040503050406030204" pitchFamily="18" charset="0"/>
              </a:rPr>
              <a:t>		-En yüksek aylık 4,381,39,-TL </a:t>
            </a:r>
            <a:r>
              <a:rPr lang="tr-TR" sz="2400" dirty="0" smtClean="0">
                <a:latin typeface="Cambria" panose="02040503050406030204" pitchFamily="18" charset="0"/>
              </a:rPr>
              <a:t>olarak değişmektedir.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İşçinin </a:t>
            </a:r>
            <a:r>
              <a:rPr lang="tr-TR" sz="2400" dirty="0">
                <a:latin typeface="Cambria" panose="02040503050406030204" pitchFamily="18" charset="0"/>
              </a:rPr>
              <a:t>kısa çalışma ödeneği aldığı süre için </a:t>
            </a:r>
            <a:r>
              <a:rPr lang="tr-TR" sz="2400" b="1" dirty="0">
                <a:latin typeface="Cambria" panose="02040503050406030204" pitchFamily="18" charset="0"/>
              </a:rPr>
              <a:t>genel sağlık sigortası primleri </a:t>
            </a:r>
            <a:r>
              <a:rPr lang="tr-TR" sz="2400" dirty="0">
                <a:latin typeface="Cambria" panose="02040503050406030204" pitchFamily="18" charset="0"/>
              </a:rPr>
              <a:t>ödenmektedir. Söz konusu dönemde kısa ve uzun vadeli sigorta primleri </a:t>
            </a:r>
            <a:r>
              <a:rPr lang="tr-TR" sz="2400" dirty="0" smtClean="0">
                <a:latin typeface="Cambria" panose="02040503050406030204" pitchFamily="18" charset="0"/>
              </a:rPr>
              <a:t>ödenmez. </a:t>
            </a:r>
            <a:r>
              <a:rPr lang="tr-TR" sz="2400" b="1" dirty="0" smtClean="0">
                <a:latin typeface="Cambria" panose="02040503050406030204" pitchFamily="18" charset="0"/>
              </a:rPr>
              <a:t>Bu durum işçinin emekliliğine katkı sağlamamaktadır.</a:t>
            </a:r>
          </a:p>
        </p:txBody>
      </p:sp>
      <p:grpSp>
        <p:nvGrpSpPr>
          <p:cNvPr id="10" name="Grup 9"/>
          <p:cNvGrpSpPr/>
          <p:nvPr/>
        </p:nvGrpSpPr>
        <p:grpSpPr>
          <a:xfrm>
            <a:off x="326591" y="319654"/>
            <a:ext cx="11713817" cy="1122291"/>
            <a:chOff x="251520" y="191054"/>
            <a:chExt cx="11713817" cy="1122291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6408" y="191054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251520" y="260608"/>
              <a:ext cx="1224136" cy="1052737"/>
            </a:xfrm>
            <a:prstGeom prst="rect">
              <a:avLst/>
            </a:prstGeom>
          </p:spPr>
        </p:pic>
      </p:grp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494663" y="528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941095" y="4340502"/>
            <a:ext cx="3924436" cy="25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99FF"/>
              </a:buClr>
              <a:buSzPct val="100000"/>
              <a:buNone/>
              <a:defRPr/>
            </a:pPr>
            <a:endParaRPr lang="tr-TR" sz="5100" dirty="0">
              <a:latin typeface="Calibri" pitchFamily="34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6591" y="2008488"/>
            <a:ext cx="941698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Kısa </a:t>
            </a:r>
            <a:r>
              <a:rPr lang="tr-TR" sz="2400" dirty="0">
                <a:latin typeface="Cambria" panose="02040503050406030204" pitchFamily="18" charset="0"/>
              </a:rPr>
              <a:t>çalışma ödemeleri, hak edilen işsizlik ödeneğinden mahsup edilmektedir.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ambria" panose="02040503050406030204" pitchFamily="18" charset="0"/>
              </a:rPr>
              <a:t>Kısa çalışma ödeneğinin süresini altı aya kadar uzatmaya ve işsizlik ödeneğinden mahsup edilip edilmeyeceğini belirlemeye Cumhurbaşkanı </a:t>
            </a:r>
            <a:r>
              <a:rPr lang="tr-TR" sz="2400" dirty="0" smtClean="0">
                <a:latin typeface="Cambria" panose="02040503050406030204" pitchFamily="18" charset="0"/>
              </a:rPr>
              <a:t>yetkilidir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 panose="02040503050406030204" pitchFamily="18" charset="0"/>
              </a:rPr>
              <a:t>Zorlayıcı </a:t>
            </a:r>
            <a:r>
              <a:rPr lang="tr-TR" sz="2400" dirty="0">
                <a:latin typeface="Cambria" panose="02040503050406030204" pitchFamily="18" charset="0"/>
              </a:rPr>
              <a:t>sebeplerle işyerinde kısa çalışma yapılması halinde, ödemeler bir haftalık süreden sonra başlar. Bu bir haftalık süre içerisinde ücret ve prim yükümlülükleri işverene aittir</a:t>
            </a:r>
            <a:r>
              <a:rPr lang="tr-TR" sz="2400" dirty="0" smtClean="0">
                <a:latin typeface="Cambria" panose="02040503050406030204" pitchFamily="18" charset="0"/>
              </a:rPr>
              <a:t>. Bu durum 4857 sayılı İş Kanununun 24 Md. ve 40. Md. belirtilmiştir.</a:t>
            </a:r>
          </a:p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endParaRPr lang="tr-TR" sz="2000" dirty="0">
              <a:latin typeface="Cambria" panose="02040503050406030204" pitchFamily="18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326591" y="319654"/>
            <a:ext cx="11502802" cy="1122291"/>
            <a:chOff x="251520" y="191054"/>
            <a:chExt cx="11502802" cy="1122291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5393" y="191054"/>
              <a:ext cx="1448929" cy="1052737"/>
            </a:xfrm>
            <a:prstGeom prst="rect">
              <a:avLst/>
            </a:prstGeom>
          </p:spPr>
        </p:pic>
        <p:pic>
          <p:nvPicPr>
            <p:cNvPr id="12" name="Resim 11"/>
            <p:cNvPicPr/>
            <p:nvPr/>
          </p:nvPicPr>
          <p:blipFill rotWithShape="1">
            <a:blip r:embed="rId4"/>
            <a:srcRect l="24627" t="6255" r="23186" b="4993"/>
            <a:stretch/>
          </p:blipFill>
          <p:spPr>
            <a:xfrm>
              <a:off x="251520" y="260608"/>
              <a:ext cx="1224136" cy="1052737"/>
            </a:xfrm>
            <a:prstGeom prst="rect">
              <a:avLst/>
            </a:prstGeom>
          </p:spPr>
        </p:pic>
      </p:grp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60DD6-54D1-4865-A949-D0645FB03A2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5" name="Dikdörtgen 4"/>
          <p:cNvSpPr/>
          <p:nvPr/>
        </p:nvSpPr>
        <p:spPr>
          <a:xfrm>
            <a:off x="2682240" y="24996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r-TR" sz="3600" b="1" dirty="0">
                <a:solidFill>
                  <a:srgbClr val="2E83C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BURSA ÇALIŞMA VE İŞ KURUMU İL MÜDÜRLÜĞÜ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3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1466</TotalTime>
  <Words>1212</Words>
  <Application>Microsoft Office PowerPoint</Application>
  <PresentationFormat>Geniş ekran</PresentationFormat>
  <Paragraphs>129</Paragraphs>
  <Slides>16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Arial Unicode MS</vt:lpstr>
      <vt:lpstr>Calibri</vt:lpstr>
      <vt:lpstr>Cambria</vt:lpstr>
      <vt:lpstr>Times New Roman</vt:lpstr>
      <vt:lpstr>Trebuchet MS</vt:lpstr>
      <vt:lpstr>Wingdings</vt:lpstr>
      <vt:lpstr>Wingdings 3</vt:lpstr>
      <vt:lpstr>Yüzeyler</vt:lpstr>
      <vt:lpstr>BURSA ÇALIŞMA VE İŞ KURUMU İL MÜDÜRLÜĞÜ</vt:lpstr>
      <vt:lpstr>PowerPoint Sunusu</vt:lpstr>
      <vt:lpstr>PowerPoint Sunusu</vt:lpstr>
      <vt:lpstr>BURSA ÇALIŞMA VE İŞ KURUMU İL MÜDÜRLÜĞÜ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BURSA ÇALIŞMA VE İŞ  KURUMU İL MÜDÜRLÜĞÜ </vt:lpstr>
      <vt:lpstr>PowerPoint Sunusu</vt:lpstr>
      <vt:lpstr>BURSA ÇALIŞMA VE İŞ  KURUMU İL MÜDÜRLÜĞÜ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Ekmel Onur AYDIN</dc:creator>
  <cp:lastModifiedBy>Selim GUL</cp:lastModifiedBy>
  <cp:revision>225</cp:revision>
  <cp:lastPrinted>2018-11-06T18:14:06Z</cp:lastPrinted>
  <dcterms:modified xsi:type="dcterms:W3CDTF">2020-03-25T05:17:47Z</dcterms:modified>
</cp:coreProperties>
</file>